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57" r:id="rId5"/>
    <p:sldId id="258" r:id="rId6"/>
    <p:sldId id="259" r:id="rId7"/>
    <p:sldId id="260" r:id="rId8"/>
    <p:sldId id="261"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4" d="100"/>
          <a:sy n="54" d="100"/>
        </p:scale>
        <p:origin x="67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B2EC87-DC74-4BDC-A870-ACAC7B81B36F}" type="datetimeFigureOut">
              <a:rPr lang="en-GB" smtClean="0"/>
              <a:t>28/01/2025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A3EC2-C219-4434-859A-7BA65D691138}" type="slidenum">
              <a:rPr lang="en-GB" smtClean="0"/>
              <a:t>‹#›</a:t>
            </a:fld>
            <a:endParaRPr lang="en-GB"/>
          </a:p>
        </p:txBody>
      </p:sp>
    </p:spTree>
    <p:extLst>
      <p:ext uri="{BB962C8B-B14F-4D97-AF65-F5344CB8AC3E}">
        <p14:creationId xmlns:p14="http://schemas.microsoft.com/office/powerpoint/2010/main" val="3272689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06698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34171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05958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86056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286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68968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8B30367-8991-4447-B541-46E6C3FE46A3}" type="datetimeFigureOut">
              <a:rPr lang="en-GB" smtClean="0"/>
              <a:t>28/01/2025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20773017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8B30367-8991-4447-B541-46E6C3FE46A3}" type="datetimeFigureOut">
              <a:rPr lang="en-GB" smtClean="0"/>
              <a:t>28/01/2025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2057978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8B30367-8991-4447-B541-46E6C3FE46A3}" type="datetimeFigureOut">
              <a:rPr lang="en-GB" smtClean="0"/>
              <a:t>28/01/2025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2622429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wo column Text and media">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B4B0D22C-051D-4147-AAAA-FD7CE0AE94C2}"/>
              </a:ext>
            </a:extLst>
          </p:cNvPr>
          <p:cNvSpPr/>
          <p:nvPr userDrawn="1"/>
        </p:nvSpPr>
        <p:spPr>
          <a:xfrm>
            <a:off x="-14478" y="-16574"/>
            <a:ext cx="12206478" cy="6858000"/>
          </a:xfrm>
          <a:prstGeom prst="rect">
            <a:avLst/>
          </a:prstGeom>
          <a:solidFill>
            <a:srgbClr val="F2F2F2">
              <a:alpha val="29851"/>
            </a:srgbClr>
          </a:solidFill>
          <a:ln w="12700">
            <a:miter lim="400000"/>
          </a:ln>
        </p:spPr>
        <p:txBody>
          <a:bodyPr lIns="45718" tIns="45718" rIns="45718" bIns="45718" anchor="ctr"/>
          <a:lstStyle/>
          <a:p>
            <a:pPr algn="ctr" defTabSz="914400">
              <a:defRPr>
                <a:solidFill>
                  <a:srgbClr val="FFFFFF"/>
                </a:solidFill>
                <a:latin typeface="King"/>
                <a:ea typeface="King"/>
                <a:cs typeface="King"/>
                <a:sym typeface="King"/>
              </a:defRPr>
            </a:pPr>
            <a:endParaRPr/>
          </a:p>
        </p:txBody>
      </p:sp>
      <p:sp>
        <p:nvSpPr>
          <p:cNvPr id="7" name="Content Placeholder 3">
            <a:extLst>
              <a:ext uri="{FF2B5EF4-FFF2-40B4-BE49-F238E27FC236}">
                <a16:creationId xmlns:a16="http://schemas.microsoft.com/office/drawing/2014/main" id="{45A38A35-98AD-244B-BC56-964CBC1CCACC}"/>
              </a:ext>
            </a:extLst>
          </p:cNvPr>
          <p:cNvSpPr>
            <a:spLocks noGrp="1"/>
          </p:cNvSpPr>
          <p:nvPr>
            <p:ph sz="half" idx="10" hasCustomPrompt="1"/>
          </p:nvPr>
        </p:nvSpPr>
        <p:spPr>
          <a:xfrm>
            <a:off x="6304750" y="2438931"/>
            <a:ext cx="5535223" cy="3422608"/>
          </a:xfrm>
          <a:prstGeom prst="rect">
            <a:avLst/>
          </a:prstGeom>
        </p:spPr>
        <p:txBody>
          <a:bodyPr>
            <a:normAutofit/>
          </a:bodyPr>
          <a:lstStyle>
            <a:lvl1pPr>
              <a:lnSpc>
                <a:spcPct val="150000"/>
              </a:lnSpc>
              <a:defRPr sz="1800" b="0" i="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600" b="0" i="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a:t>Click to edit text</a:t>
            </a:r>
          </a:p>
          <a:p>
            <a:pPr lvl="1"/>
            <a:endParaRPr lang="en-GB"/>
          </a:p>
        </p:txBody>
      </p:sp>
      <p:sp>
        <p:nvSpPr>
          <p:cNvPr id="8" name="Content Placeholder 3">
            <a:extLst>
              <a:ext uri="{FF2B5EF4-FFF2-40B4-BE49-F238E27FC236}">
                <a16:creationId xmlns:a16="http://schemas.microsoft.com/office/drawing/2014/main" id="{FBE56363-26EA-0E45-92A7-DC3D5187182E}"/>
              </a:ext>
            </a:extLst>
          </p:cNvPr>
          <p:cNvSpPr>
            <a:spLocks noGrp="1"/>
          </p:cNvSpPr>
          <p:nvPr>
            <p:ph sz="half" idx="11" hasCustomPrompt="1"/>
          </p:nvPr>
        </p:nvSpPr>
        <p:spPr>
          <a:xfrm>
            <a:off x="417503" y="2438931"/>
            <a:ext cx="5469748" cy="3422608"/>
          </a:xfrm>
          <a:prstGeom prst="rect">
            <a:avLst/>
          </a:prstGeom>
        </p:spPr>
        <p:txBody>
          <a:bodyPr>
            <a:normAutofit/>
          </a:bodyPr>
          <a:lstStyle>
            <a:lvl1pPr>
              <a:lnSpc>
                <a:spcPct val="150000"/>
              </a:lnSpc>
              <a:defRPr sz="1800" b="0" i="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600" b="0" i="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GB"/>
              <a:t>Click to edit text</a:t>
            </a:r>
          </a:p>
          <a:p>
            <a:pPr lvl="0"/>
            <a:endParaRPr lang="en-GB"/>
          </a:p>
        </p:txBody>
      </p:sp>
      <p:pic>
        <p:nvPicPr>
          <p:cNvPr id="9" name="UoC_BrandTexture_SingleColour_RGB_UoC_SingleColour_LCB_Texture_CMYK.png">
            <a:extLst>
              <a:ext uri="{FF2B5EF4-FFF2-40B4-BE49-F238E27FC236}">
                <a16:creationId xmlns:a16="http://schemas.microsoft.com/office/drawing/2014/main" id="{1242BFC5-6573-6D49-879F-302DC7FABFFD}"/>
              </a:ext>
              <a:ext uri="{C183D7F6-B498-43B3-948B-1728B52AA6E4}">
                <adec:decorative xmlns:adec="http://schemas.microsoft.com/office/drawing/2017/decorative" val="1"/>
              </a:ext>
            </a:extLst>
          </p:cNvPr>
          <p:cNvPicPr>
            <a:picLocks noChangeAspect="1"/>
          </p:cNvPicPr>
          <p:nvPr userDrawn="1"/>
        </p:nvPicPr>
        <p:blipFill>
          <a:blip r:embed="rId2"/>
          <a:srcRect l="7668" t="49208" r="29414" b="14603"/>
          <a:stretch>
            <a:fillRect/>
          </a:stretch>
        </p:blipFill>
        <p:spPr>
          <a:xfrm>
            <a:off x="4457699" y="-7968"/>
            <a:ext cx="1889276" cy="611492"/>
          </a:xfrm>
          <a:prstGeom prst="rect">
            <a:avLst/>
          </a:prstGeom>
          <a:ln w="12700">
            <a:miter lim="400000"/>
          </a:ln>
        </p:spPr>
      </p:pic>
      <p:pic>
        <p:nvPicPr>
          <p:cNvPr id="10" name="Pattern-02.png">
            <a:extLst>
              <a:ext uri="{FF2B5EF4-FFF2-40B4-BE49-F238E27FC236}">
                <a16:creationId xmlns:a16="http://schemas.microsoft.com/office/drawing/2014/main" id="{2E143007-DA9A-F74C-B491-C674C1ABAFCB}"/>
              </a:ext>
              <a:ext uri="{C183D7F6-B498-43B3-948B-1728B52AA6E4}">
                <adec:decorative xmlns:adec="http://schemas.microsoft.com/office/drawing/2017/decorative" val="1"/>
              </a:ext>
            </a:extLst>
          </p:cNvPr>
          <p:cNvPicPr>
            <a:picLocks noChangeAspect="1"/>
          </p:cNvPicPr>
          <p:nvPr userDrawn="1"/>
        </p:nvPicPr>
        <p:blipFill>
          <a:blip r:embed="rId3"/>
          <a:srcRect l="3261" t="1514" r="3261" b="49247"/>
          <a:stretch>
            <a:fillRect/>
          </a:stretch>
        </p:blipFill>
        <p:spPr>
          <a:xfrm>
            <a:off x="4607168" y="-16574"/>
            <a:ext cx="7562363" cy="639297"/>
          </a:xfrm>
          <a:prstGeom prst="rect">
            <a:avLst/>
          </a:prstGeom>
          <a:ln w="12700">
            <a:miter lim="400000"/>
          </a:ln>
        </p:spPr>
      </p:pic>
      <p:pic>
        <p:nvPicPr>
          <p:cNvPr id="11" name="UoC_BrandTexture_SingleColour_RGB_UoC_SingleColour_CB_Texture_CMYK.png">
            <a:extLst>
              <a:ext uri="{FF2B5EF4-FFF2-40B4-BE49-F238E27FC236}">
                <a16:creationId xmlns:a16="http://schemas.microsoft.com/office/drawing/2014/main" id="{29EF94AE-3313-FC4E-B5A9-4CAF3AD8CA9F}"/>
              </a:ext>
              <a:ext uri="{C183D7F6-B498-43B3-948B-1728B52AA6E4}">
                <adec:decorative xmlns:adec="http://schemas.microsoft.com/office/drawing/2017/decorative" val="1"/>
              </a:ext>
            </a:extLst>
          </p:cNvPr>
          <p:cNvPicPr>
            <a:picLocks noChangeAspect="1"/>
          </p:cNvPicPr>
          <p:nvPr userDrawn="1"/>
        </p:nvPicPr>
        <p:blipFill rotWithShape="1">
          <a:blip r:embed="rId4"/>
          <a:srcRect l="50119" t="16269" r="12676" b="74783"/>
          <a:stretch/>
        </p:blipFill>
        <p:spPr>
          <a:xfrm>
            <a:off x="0" y="-9012"/>
            <a:ext cx="4534143" cy="613580"/>
          </a:xfrm>
          <a:prstGeom prst="rect">
            <a:avLst/>
          </a:prstGeom>
          <a:ln w="12700">
            <a:miter lim="400000"/>
          </a:ln>
        </p:spPr>
      </p:pic>
      <p:sp>
        <p:nvSpPr>
          <p:cNvPr id="4" name="Slide Number">
            <a:extLst>
              <a:ext uri="{FF2B5EF4-FFF2-40B4-BE49-F238E27FC236}">
                <a16:creationId xmlns:a16="http://schemas.microsoft.com/office/drawing/2014/main" id="{F1FDF40F-AA30-C342-848B-716B6756B991}"/>
              </a:ext>
            </a:extLst>
          </p:cNvPr>
          <p:cNvSpPr txBox="1">
            <a:spLocks noGrp="1"/>
          </p:cNvSpPr>
          <p:nvPr>
            <p:ph type="sldNum" sz="quarter" idx="2"/>
          </p:nvPr>
        </p:nvSpPr>
        <p:spPr>
          <a:xfrm>
            <a:off x="11590551" y="6356350"/>
            <a:ext cx="249423" cy="246217"/>
          </a:xfrm>
          <a:prstGeom prst="rect">
            <a:avLst/>
          </a:prstGeom>
        </p:spPr>
        <p:txBody>
          <a:bodyPr lIns="45718" tIns="45718" rIns="45718" bIns="45718" anchor="t"/>
          <a:lstStyle>
            <a:lvl1pPr algn="ctr" defTabSz="914330">
              <a:lnSpc>
                <a:spcPct val="100000"/>
              </a:lnSpc>
              <a:spcBef>
                <a:spcPts val="0"/>
              </a:spcBef>
              <a:defRPr sz="1000" b="0" i="0">
                <a:solidFill>
                  <a:schemeClr val="tx1">
                    <a:lumMod val="50000"/>
                  </a:schemeClr>
                </a:solidFill>
                <a:latin typeface="Arial" panose="020B0604020202020204" pitchFamily="34" charset="0"/>
                <a:ea typeface="Open Sans Regular"/>
                <a:cs typeface="Arial" panose="020B0604020202020204" pitchFamily="34" charset="0"/>
                <a:sym typeface="Open Sans Regular"/>
              </a:defRPr>
            </a:lvl1pPr>
          </a:lstStyle>
          <a:p>
            <a:fld id="{86CB4B4D-7CA3-9044-876B-883B54F8677D}" type="slidenum">
              <a:rPr lang="en-GB" smtClean="0"/>
              <a:pPr/>
              <a:t>‹#›</a:t>
            </a:fld>
            <a:endParaRPr lang="en-GB"/>
          </a:p>
        </p:txBody>
      </p:sp>
      <p:sp>
        <p:nvSpPr>
          <p:cNvPr id="12" name="Title 1">
            <a:extLst>
              <a:ext uri="{FF2B5EF4-FFF2-40B4-BE49-F238E27FC236}">
                <a16:creationId xmlns:a16="http://schemas.microsoft.com/office/drawing/2014/main" id="{C11F1B7E-D38E-7AAC-E292-41DAAEC5F998}"/>
              </a:ext>
            </a:extLst>
          </p:cNvPr>
          <p:cNvSpPr>
            <a:spLocks noGrp="1"/>
          </p:cNvSpPr>
          <p:nvPr>
            <p:ph type="title" hasCustomPrompt="1"/>
          </p:nvPr>
        </p:nvSpPr>
        <p:spPr>
          <a:xfrm>
            <a:off x="417504" y="1230923"/>
            <a:ext cx="10800023" cy="459765"/>
          </a:xfrm>
          <a:prstGeom prst="rect">
            <a:avLst/>
          </a:prstGeom>
        </p:spPr>
        <p:txBody>
          <a:bodyPr>
            <a:normAutofit/>
          </a:bodyPr>
          <a:lstStyle>
            <a:lvl1pPr>
              <a:defRPr sz="3000" b="0" i="0">
                <a:solidFill>
                  <a:schemeClr val="tx1">
                    <a:lumMod val="50000"/>
                  </a:schemeClr>
                </a:solidFill>
                <a:latin typeface="Bitter Medium" pitchFamily="2" charset="77"/>
                <a:cs typeface="Arial" panose="020B0604020202020204" pitchFamily="34" charset="0"/>
              </a:defRPr>
            </a:lvl1pPr>
          </a:lstStyle>
          <a:p>
            <a:r>
              <a:rPr lang="en-GB"/>
              <a:t>Two column text slide</a:t>
            </a:r>
            <a:endParaRPr lang="en-US"/>
          </a:p>
        </p:txBody>
      </p:sp>
      <p:pic>
        <p:nvPicPr>
          <p:cNvPr id="2" name="Picture 1" descr="University of Cambridge logo">
            <a:extLst>
              <a:ext uri="{FF2B5EF4-FFF2-40B4-BE49-F238E27FC236}">
                <a16:creationId xmlns:a16="http://schemas.microsoft.com/office/drawing/2014/main" id="{4BEBFECC-C58A-DE59-B8B2-E44441C01A1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7749" y="171101"/>
            <a:ext cx="1361678" cy="285281"/>
          </a:xfrm>
          <a:prstGeom prst="rect">
            <a:avLst/>
          </a:prstGeom>
        </p:spPr>
      </p:pic>
    </p:spTree>
    <p:extLst>
      <p:ext uri="{BB962C8B-B14F-4D97-AF65-F5344CB8AC3E}">
        <p14:creationId xmlns:p14="http://schemas.microsoft.com/office/powerpoint/2010/main" val="27943576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8B30367-8991-4447-B541-46E6C3FE46A3}" type="datetimeFigureOut">
              <a:rPr lang="en-GB" smtClean="0"/>
              <a:t>28/01/2025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121562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B30367-8991-4447-B541-46E6C3FE46A3}" type="datetimeFigureOut">
              <a:rPr lang="en-GB" smtClean="0"/>
              <a:t>28/01/2025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2676136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8B30367-8991-4447-B541-46E6C3FE46A3}" type="datetimeFigureOut">
              <a:rPr lang="en-GB" smtClean="0"/>
              <a:t>28/01/2025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408623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8B30367-8991-4447-B541-46E6C3FE46A3}" type="datetimeFigureOut">
              <a:rPr lang="en-GB" smtClean="0"/>
              <a:t>28/01/2025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94595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8B30367-8991-4447-B541-46E6C3FE46A3}" type="datetimeFigureOut">
              <a:rPr lang="en-GB" smtClean="0"/>
              <a:t>28/01/2025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1273884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30367-8991-4447-B541-46E6C3FE46A3}" type="datetimeFigureOut">
              <a:rPr lang="en-GB" smtClean="0"/>
              <a:t>28/01/2025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98437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B30367-8991-4447-B541-46E6C3FE46A3}" type="datetimeFigureOut">
              <a:rPr lang="en-GB" smtClean="0"/>
              <a:t>28/01/2025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25044455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B30367-8991-4447-B541-46E6C3FE46A3}" type="datetimeFigureOut">
              <a:rPr lang="en-GB" smtClean="0"/>
              <a:t>28/01/2025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AABAB2D-D0E4-4ABA-A0D1-F4A340907AB0}" type="slidenum">
              <a:rPr lang="en-GB" smtClean="0"/>
              <a:t>‹#›</a:t>
            </a:fld>
            <a:endParaRPr lang="en-GB"/>
          </a:p>
        </p:txBody>
      </p:sp>
    </p:spTree>
    <p:extLst>
      <p:ext uri="{BB962C8B-B14F-4D97-AF65-F5344CB8AC3E}">
        <p14:creationId xmlns:p14="http://schemas.microsoft.com/office/powerpoint/2010/main" val="1842227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30367-8991-4447-B541-46E6C3FE46A3}" type="datetimeFigureOut">
              <a:rPr lang="en-GB" smtClean="0"/>
              <a:t>28/01/2025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BAB2D-D0E4-4ABA-A0D1-F4A340907AB0}" type="slidenum">
              <a:rPr lang="en-GB" smtClean="0"/>
              <a:t>‹#›</a:t>
            </a:fld>
            <a:endParaRPr lang="en-GB"/>
          </a:p>
        </p:txBody>
      </p:sp>
    </p:spTree>
    <p:extLst>
      <p:ext uri="{BB962C8B-B14F-4D97-AF65-F5344CB8AC3E}">
        <p14:creationId xmlns:p14="http://schemas.microsoft.com/office/powerpoint/2010/main" val="2119761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AEB4A-F3C9-E7FB-5163-251562CEB016}"/>
              </a:ext>
            </a:extLst>
          </p:cNvPr>
          <p:cNvSpPr>
            <a:spLocks noGrp="1"/>
          </p:cNvSpPr>
          <p:nvPr>
            <p:ph sz="half" idx="11"/>
          </p:nvPr>
        </p:nvSpPr>
        <p:spPr>
          <a:xfrm>
            <a:off x="429226" y="1784838"/>
            <a:ext cx="5469748" cy="4629691"/>
          </a:xfrm>
        </p:spPr>
        <p:txBody>
          <a:bodyPr lIns="91440" tIns="45720" rIns="91440" bIns="45720" anchor="t">
            <a:normAutofit fontScale="92500" lnSpcReduction="10000"/>
          </a:bodyPr>
          <a:lstStyle/>
          <a:p>
            <a:r>
              <a:rPr lang="en-GB" dirty="0">
                <a:latin typeface="Arial"/>
                <a:ea typeface="Open Sans"/>
                <a:cs typeface="Arial"/>
              </a:rPr>
              <a:t>An academic was travelling to China and didn’t complete a risk assessment because she knew the country well</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She took her real laptop and phone with all her research data</a:t>
            </a:r>
          </a:p>
          <a:p>
            <a:r>
              <a:rPr lang="en-GB" dirty="0">
                <a:latin typeface="Arial"/>
                <a:ea typeface="Open Sans"/>
                <a:cs typeface="Arial"/>
              </a:rPr>
              <a:t>While she was there, her phone and laptop were hacked and her data stolen</a:t>
            </a:r>
          </a:p>
          <a:p>
            <a:r>
              <a:rPr lang="en-GB" dirty="0">
                <a:latin typeface="Arial"/>
                <a:ea typeface="Open Sans"/>
                <a:cs typeface="Arial"/>
              </a:rPr>
              <a:t>If she had completed a risk assessment, it would have prompted her to think about the risk to IP and to consider precautions – </a:t>
            </a:r>
            <a:r>
              <a:rPr lang="en-GB" dirty="0" err="1">
                <a:latin typeface="Arial"/>
                <a:ea typeface="Open Sans"/>
                <a:cs typeface="Arial"/>
              </a:rPr>
              <a:t>eg</a:t>
            </a:r>
            <a:r>
              <a:rPr lang="en-GB" dirty="0">
                <a:latin typeface="Arial"/>
                <a:ea typeface="Open Sans"/>
                <a:cs typeface="Arial"/>
              </a:rPr>
              <a:t> taking a dummy laptop, encrypting data</a:t>
            </a:r>
          </a:p>
          <a:p>
            <a:endParaRPr lang="en-GB" dirty="0">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7BC110B0-856A-AF98-0F1C-AE8411E6E42E}"/>
              </a:ext>
            </a:extLst>
          </p:cNvPr>
          <p:cNvSpPr>
            <a:spLocks noGrp="1"/>
          </p:cNvSpPr>
          <p:nvPr>
            <p:ph sz="half" idx="10"/>
          </p:nvPr>
        </p:nvSpPr>
        <p:spPr>
          <a:xfrm>
            <a:off x="6199456" y="4536830"/>
            <a:ext cx="5640517" cy="1814565"/>
          </a:xfrm>
          <a:ln w="19050">
            <a:solidFill>
              <a:srgbClr val="00BDB6"/>
            </a:solidFill>
          </a:ln>
        </p:spPr>
        <p:txBody>
          <a:bodyPr lIns="91440" tIns="45720" rIns="91440" bIns="45720" anchor="t">
            <a:normAutofit/>
          </a:bodyPr>
          <a:lstStyle/>
          <a:p>
            <a:pPr marL="0" indent="0">
              <a:buNone/>
            </a:pPr>
            <a:r>
              <a:rPr lang="en-US" sz="2000" b="1" dirty="0">
                <a:latin typeface="Arial"/>
                <a:ea typeface="Open Sans"/>
                <a:cs typeface="Arial"/>
              </a:rPr>
              <a:t>Risk assessments can help to protect against loss of valuable IP and research data</a:t>
            </a:r>
            <a:endParaRPr lang="en-US" b="1"/>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1162" y="1856029"/>
            <a:ext cx="3615647" cy="2410430"/>
          </a:xfrm>
          <a:prstGeom prst="rect">
            <a:avLst/>
          </a:prstGeom>
        </p:spPr>
      </p:pic>
      <p:sp>
        <p:nvSpPr>
          <p:cNvPr id="18" name="Title 3">
            <a:extLst>
              <a:ext uri="{FF2B5EF4-FFF2-40B4-BE49-F238E27FC236}">
                <a16:creationId xmlns:a16="http://schemas.microsoft.com/office/drawing/2014/main" id="{36823EB8-F904-D7F3-D662-B5B5DEBEEC34}"/>
              </a:ext>
            </a:extLst>
          </p:cNvPr>
          <p:cNvSpPr txBox="1">
            <a:spLocks/>
          </p:cNvSpPr>
          <p:nvPr/>
        </p:nvSpPr>
        <p:spPr>
          <a:xfrm>
            <a:off x="429226" y="914215"/>
            <a:ext cx="10537583" cy="50372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000" b="0" i="0" kern="1200">
                <a:solidFill>
                  <a:schemeClr val="tx1">
                    <a:lumMod val="50000"/>
                  </a:schemeClr>
                </a:solidFill>
                <a:latin typeface="Bitter Medium" pitchFamily="2" charset="77"/>
                <a:ea typeface="+mj-ea"/>
                <a:cs typeface="Arial" panose="020B0604020202020204" pitchFamily="34" charset="0"/>
              </a:defRPr>
            </a:lvl1pPr>
          </a:lstStyle>
          <a:p>
            <a:r>
              <a:rPr lang="en-US" i="1" dirty="0">
                <a:latin typeface="Bitter Medium"/>
                <a:cs typeface="Arial"/>
              </a:rPr>
              <a:t>Travel support case study #1 – research data stolen</a:t>
            </a:r>
          </a:p>
        </p:txBody>
      </p:sp>
      <p:sp>
        <p:nvSpPr>
          <p:cNvPr id="8" name="Content Placeholder 1">
            <a:extLst>
              <a:ext uri="{FF2B5EF4-FFF2-40B4-BE49-F238E27FC236}">
                <a16:creationId xmlns:a16="http://schemas.microsoft.com/office/drawing/2014/main" id="{7BC110B0-856A-AF98-0F1C-AE8411E6E42E}"/>
              </a:ext>
            </a:extLst>
          </p:cNvPr>
          <p:cNvSpPr txBox="1">
            <a:spLocks/>
          </p:cNvSpPr>
          <p:nvPr/>
        </p:nvSpPr>
        <p:spPr>
          <a:xfrm>
            <a:off x="6199456" y="1784838"/>
            <a:ext cx="3734254" cy="2670783"/>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800" b="0" i="0" kern="12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Arial" panose="020B0604020202020204" pitchFamily="34" charset="0"/>
              <a:ea typeface="Open Sans"/>
              <a:cs typeface="Arial" panose="020B0604020202020204" pitchFamily="34" charset="0"/>
            </a:endParaRPr>
          </a:p>
        </p:txBody>
      </p:sp>
    </p:spTree>
    <p:extLst>
      <p:ext uri="{BB962C8B-B14F-4D97-AF65-F5344CB8AC3E}">
        <p14:creationId xmlns:p14="http://schemas.microsoft.com/office/powerpoint/2010/main" val="46432304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AEB4A-F3C9-E7FB-5163-251562CEB016}"/>
              </a:ext>
            </a:extLst>
          </p:cNvPr>
          <p:cNvSpPr>
            <a:spLocks noGrp="1"/>
          </p:cNvSpPr>
          <p:nvPr>
            <p:ph sz="half" idx="11"/>
          </p:nvPr>
        </p:nvSpPr>
        <p:spPr>
          <a:xfrm>
            <a:off x="429226" y="1784838"/>
            <a:ext cx="5469748" cy="4316540"/>
          </a:xfrm>
        </p:spPr>
        <p:txBody>
          <a:bodyPr vert="horz" lIns="91440" tIns="45720" rIns="91440" bIns="45720" rtlCol="0" anchor="t">
            <a:noAutofit/>
          </a:bodyPr>
          <a:lstStyle/>
          <a:p>
            <a:r>
              <a:rPr lang="en-GB" sz="1500" dirty="0">
                <a:latin typeface="Arial"/>
                <a:ea typeface="Open Sans"/>
                <a:cs typeface="Arial"/>
              </a:rPr>
              <a:t>A student didn’t complete a risk assessment for a conference in California</a:t>
            </a:r>
          </a:p>
          <a:p>
            <a:r>
              <a:rPr lang="en-GB" sz="1500" dirty="0">
                <a:latin typeface="Arial"/>
                <a:ea typeface="Open Sans"/>
                <a:cs typeface="Arial"/>
              </a:rPr>
              <a:t>She had assumed that she would be able to walk between her hotel and the conference venue and hadn't budgeted for travel costs. In fact, though the distance was short, there was no safe pedestrian route and she had to take taxis</a:t>
            </a:r>
            <a:endParaRPr lang="en-GB" sz="1500">
              <a:latin typeface="Arial" panose="020B0604020202020204" pitchFamily="34" charset="0"/>
              <a:cs typeface="Arial" panose="020B0604020202020204" pitchFamily="34" charset="0"/>
            </a:endParaRPr>
          </a:p>
          <a:p>
            <a:r>
              <a:rPr lang="en-GB" sz="1500" dirty="0">
                <a:latin typeface="Arial"/>
                <a:ea typeface="Open Sans"/>
                <a:cs typeface="Arial"/>
              </a:rPr>
              <a:t>Worried that her funding wouldn't cover so many taxi fares, she tried to hire a car instead and paid a deposit, but this cleared her out of funds and she became very anxious, both about money and safety</a:t>
            </a:r>
          </a:p>
          <a:p>
            <a:r>
              <a:rPr lang="en-GB" sz="1500" dirty="0">
                <a:latin typeface="Arial"/>
                <a:ea typeface="Open Sans"/>
                <a:cs typeface="Arial"/>
              </a:rPr>
              <a:t>Her department reimbursed the car deposit and paid for taxis for the duration of the conference – about £2000 in total</a:t>
            </a:r>
          </a:p>
          <a:p>
            <a:endParaRPr lang="en-GB" sz="1500" dirty="0">
              <a:latin typeface="Arial"/>
              <a:ea typeface="Open Sans"/>
              <a:cs typeface="Arial"/>
            </a:endParaRPr>
          </a:p>
        </p:txBody>
      </p:sp>
      <p:sp>
        <p:nvSpPr>
          <p:cNvPr id="2" name="Content Placeholder 1">
            <a:extLst>
              <a:ext uri="{FF2B5EF4-FFF2-40B4-BE49-F238E27FC236}">
                <a16:creationId xmlns:a16="http://schemas.microsoft.com/office/drawing/2014/main" id="{7BC110B0-856A-AF98-0F1C-AE8411E6E42E}"/>
              </a:ext>
            </a:extLst>
          </p:cNvPr>
          <p:cNvSpPr>
            <a:spLocks noGrp="1"/>
          </p:cNvSpPr>
          <p:nvPr>
            <p:ph sz="half" idx="10"/>
          </p:nvPr>
        </p:nvSpPr>
        <p:spPr>
          <a:xfrm>
            <a:off x="6314278" y="4735159"/>
            <a:ext cx="5640517" cy="1814565"/>
          </a:xfrm>
          <a:ln w="19050">
            <a:solidFill>
              <a:srgbClr val="00BDB6"/>
            </a:solidFill>
          </a:ln>
        </p:spPr>
        <p:txBody>
          <a:bodyPr lIns="91440" tIns="45720" rIns="91440" bIns="45720" anchor="t">
            <a:normAutofit lnSpcReduction="10000"/>
          </a:bodyPr>
          <a:lstStyle/>
          <a:p>
            <a:pPr marL="0" indent="0">
              <a:buNone/>
            </a:pPr>
            <a:r>
              <a:rPr lang="en-US" sz="2000" b="1" dirty="0">
                <a:latin typeface="Arial"/>
                <a:ea typeface="Open Sans"/>
                <a:cs typeface="Arial"/>
              </a:rPr>
              <a:t>A risk assessment can help you budget realistically and make safer and more accurate travel plans, even for superficially familiar (Western, urban) destinations.</a:t>
            </a:r>
            <a:endParaRPr lang="en-US" sz="2000" b="1">
              <a:latin typeface="Arial"/>
              <a:cs typeface="Arial"/>
            </a:endParaRPr>
          </a:p>
        </p:txBody>
      </p:sp>
      <p:sp>
        <p:nvSpPr>
          <p:cNvPr id="18" name="Title 3">
            <a:extLst>
              <a:ext uri="{FF2B5EF4-FFF2-40B4-BE49-F238E27FC236}">
                <a16:creationId xmlns:a16="http://schemas.microsoft.com/office/drawing/2014/main" id="{36823EB8-F904-D7F3-D662-B5B5DEBEEC34}"/>
              </a:ext>
            </a:extLst>
          </p:cNvPr>
          <p:cNvSpPr txBox="1">
            <a:spLocks/>
          </p:cNvSpPr>
          <p:nvPr/>
        </p:nvSpPr>
        <p:spPr>
          <a:xfrm>
            <a:off x="429226" y="914215"/>
            <a:ext cx="10537583" cy="50372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000" b="0" i="0" kern="1200">
                <a:solidFill>
                  <a:schemeClr val="tx1">
                    <a:lumMod val="50000"/>
                  </a:schemeClr>
                </a:solidFill>
                <a:latin typeface="Bitter Medium" pitchFamily="2" charset="77"/>
                <a:ea typeface="+mj-ea"/>
                <a:cs typeface="Arial" panose="020B0604020202020204" pitchFamily="34" charset="0"/>
              </a:defRPr>
            </a:lvl1pPr>
          </a:lstStyle>
          <a:p>
            <a:r>
              <a:rPr lang="en-US" sz="2700" i="1" dirty="0">
                <a:latin typeface="Bitter Medium"/>
                <a:cs typeface="Arial"/>
              </a:rPr>
              <a:t>Travel support case study #2 – £2000 unexpected transport costs</a:t>
            </a:r>
          </a:p>
        </p:txBody>
      </p:sp>
      <p:sp>
        <p:nvSpPr>
          <p:cNvPr id="6" name="TextBox 5">
            <a:extLst>
              <a:ext uri="{FF2B5EF4-FFF2-40B4-BE49-F238E27FC236}">
                <a16:creationId xmlns:a16="http://schemas.microsoft.com/office/drawing/2014/main" id="{5D73CFAB-064E-7913-6ED3-5BC0E5A9DAAB}"/>
              </a:ext>
            </a:extLst>
          </p:cNvPr>
          <p:cNvSpPr txBox="1"/>
          <p:nvPr/>
        </p:nvSpPr>
        <p:spPr>
          <a:xfrm>
            <a:off x="6315205" y="1784958"/>
            <a:ext cx="5446733" cy="1786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1000"/>
              </a:spcBef>
              <a:buFont typeface="Arial"/>
              <a:buChar char="•"/>
            </a:pPr>
            <a:r>
              <a:rPr lang="en-GB" sz="1500" dirty="0">
                <a:latin typeface="Arial"/>
                <a:ea typeface="Calibri"/>
                <a:cs typeface="Arial"/>
              </a:rPr>
              <a:t>A risk assessment would have prompted her to think about transport in more detail. Either more funding could have been awarded to cover the taxi fares (saving her distress while on her trip) or another hotel might have been found with better transport links to the conference venue.</a:t>
            </a:r>
            <a:endParaRPr lang="en-GB" sz="1500">
              <a:ea typeface="Calibri" panose="020F0502020204030204"/>
              <a:cs typeface="Calibri" panose="020F0502020204030204"/>
            </a:endParaRPr>
          </a:p>
        </p:txBody>
      </p:sp>
    </p:spTree>
    <p:extLst>
      <p:ext uri="{BB962C8B-B14F-4D97-AF65-F5344CB8AC3E}">
        <p14:creationId xmlns:p14="http://schemas.microsoft.com/office/powerpoint/2010/main" val="218383120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AEB4A-F3C9-E7FB-5163-251562CEB016}"/>
              </a:ext>
            </a:extLst>
          </p:cNvPr>
          <p:cNvSpPr>
            <a:spLocks noGrp="1"/>
          </p:cNvSpPr>
          <p:nvPr>
            <p:ph sz="half" idx="11"/>
          </p:nvPr>
        </p:nvSpPr>
        <p:spPr>
          <a:xfrm>
            <a:off x="417503" y="1784839"/>
            <a:ext cx="5469748" cy="4878806"/>
          </a:xfrm>
        </p:spPr>
        <p:txBody>
          <a:bodyPr lIns="91440" tIns="45720" rIns="91440" bIns="45720" anchor="t">
            <a:normAutofit fontScale="92500"/>
          </a:bodyPr>
          <a:lstStyle/>
          <a:p>
            <a:r>
              <a:rPr lang="en-GB" dirty="0">
                <a:latin typeface="Arial"/>
                <a:ea typeface="Open Sans"/>
                <a:cs typeface="Arial"/>
              </a:rPr>
              <a:t>An academic became ill while at a conference in the USA</a:t>
            </a:r>
          </a:p>
          <a:p>
            <a:r>
              <a:rPr lang="en-GB" dirty="0">
                <a:latin typeface="Arial"/>
                <a:ea typeface="Open Sans"/>
                <a:cs typeface="Arial"/>
              </a:rPr>
              <a:t>He sought treatment without contacting the University insurer – who would normally advise on choice of hospital, tests, treatment plan etc</a:t>
            </a:r>
          </a:p>
          <a:p>
            <a:r>
              <a:rPr lang="en-GB" dirty="0">
                <a:latin typeface="Arial"/>
                <a:ea typeface="Open Sans"/>
                <a:cs typeface="Arial"/>
              </a:rPr>
              <a:t>During an extended hospital stay covering recuperation as well as initial urgent treatment, he ran up a bill of over £200,000</a:t>
            </a:r>
          </a:p>
          <a:p>
            <a:r>
              <a:rPr lang="en-GB" dirty="0">
                <a:latin typeface="Arial"/>
                <a:ea typeface="Open Sans"/>
                <a:cs typeface="Arial"/>
              </a:rPr>
              <a:t>The insurers refused to pay because the proper procedure had not been followed, and the bill ultimately came back to the individual’s department</a:t>
            </a:r>
          </a:p>
          <a:p>
            <a:endParaRPr lang="en-US" dirty="0">
              <a:latin typeface="Arial"/>
              <a:ea typeface="Open Sans"/>
              <a:cs typeface="Arial"/>
            </a:endParaRPr>
          </a:p>
        </p:txBody>
      </p:sp>
      <p:sp>
        <p:nvSpPr>
          <p:cNvPr id="2" name="Content Placeholder 1">
            <a:extLst>
              <a:ext uri="{FF2B5EF4-FFF2-40B4-BE49-F238E27FC236}">
                <a16:creationId xmlns:a16="http://schemas.microsoft.com/office/drawing/2014/main" id="{7BC110B0-856A-AF98-0F1C-AE8411E6E42E}"/>
              </a:ext>
            </a:extLst>
          </p:cNvPr>
          <p:cNvSpPr>
            <a:spLocks noGrp="1"/>
          </p:cNvSpPr>
          <p:nvPr>
            <p:ph sz="half" idx="10"/>
          </p:nvPr>
        </p:nvSpPr>
        <p:spPr>
          <a:xfrm>
            <a:off x="6199456" y="4536830"/>
            <a:ext cx="5640517" cy="1814565"/>
          </a:xfrm>
          <a:ln w="19050">
            <a:solidFill>
              <a:srgbClr val="00BDB6"/>
            </a:solidFill>
          </a:ln>
        </p:spPr>
        <p:txBody>
          <a:bodyPr lIns="91440" tIns="45720" rIns="91440" bIns="45720" anchor="t">
            <a:normAutofit lnSpcReduction="10000"/>
          </a:bodyPr>
          <a:lstStyle/>
          <a:p>
            <a:pPr marL="0" indent="0">
              <a:buNone/>
            </a:pPr>
            <a:r>
              <a:rPr lang="en-US" sz="2000" b="1" dirty="0">
                <a:latin typeface="Arial"/>
                <a:ea typeface="Open Sans"/>
                <a:cs typeface="Arial"/>
              </a:rPr>
              <a:t>Not following the procedures for travel safety can cost the University substantial sums of money, taking budget away from core research and teaching </a:t>
            </a:r>
            <a:endParaRPr lang="en-US" sz="2000" b="1" dirty="0">
              <a:latin typeface="Arial"/>
              <a:cs typeface="Arial"/>
            </a:endParaRPr>
          </a:p>
        </p:txBody>
      </p:sp>
      <p:sp>
        <p:nvSpPr>
          <p:cNvPr id="7" name="Title 3">
            <a:extLst>
              <a:ext uri="{FF2B5EF4-FFF2-40B4-BE49-F238E27FC236}">
                <a16:creationId xmlns:a16="http://schemas.microsoft.com/office/drawing/2014/main" id="{005A7DDD-0AF7-7BE0-B35F-8E048B30348C}"/>
              </a:ext>
            </a:extLst>
          </p:cNvPr>
          <p:cNvSpPr txBox="1">
            <a:spLocks/>
          </p:cNvSpPr>
          <p:nvPr/>
        </p:nvSpPr>
        <p:spPr>
          <a:xfrm>
            <a:off x="429226" y="914215"/>
            <a:ext cx="10631528" cy="50372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000" b="0" i="0" kern="1200">
                <a:solidFill>
                  <a:schemeClr val="tx1">
                    <a:lumMod val="50000"/>
                  </a:schemeClr>
                </a:solidFill>
                <a:latin typeface="Bitter Medium" pitchFamily="2" charset="77"/>
                <a:ea typeface="+mj-ea"/>
                <a:cs typeface="Arial" panose="020B0604020202020204" pitchFamily="34" charset="0"/>
              </a:defRPr>
            </a:lvl1pPr>
          </a:lstStyle>
          <a:p>
            <a:r>
              <a:rPr lang="en-US" i="1" dirty="0">
                <a:latin typeface="Bitter Medium"/>
                <a:cs typeface="Arial"/>
              </a:rPr>
              <a:t>Travel support case study #3 – a medical bill of £200,000</a:t>
            </a:r>
          </a:p>
        </p:txBody>
      </p:sp>
      <p:sp>
        <p:nvSpPr>
          <p:cNvPr id="10" name="Content Placeholder 2">
            <a:extLst>
              <a:ext uri="{FF2B5EF4-FFF2-40B4-BE49-F238E27FC236}">
                <a16:creationId xmlns:a16="http://schemas.microsoft.com/office/drawing/2014/main" id="{A7C6AB11-D421-F0A3-596E-D22F1F8D3A38}"/>
              </a:ext>
            </a:extLst>
          </p:cNvPr>
          <p:cNvSpPr txBox="1">
            <a:spLocks/>
          </p:cNvSpPr>
          <p:nvPr/>
        </p:nvSpPr>
        <p:spPr>
          <a:xfrm>
            <a:off x="6196177" y="1780664"/>
            <a:ext cx="5469748" cy="2582368"/>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800" b="0" i="0" kern="12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700" dirty="0">
                <a:latin typeface="Arial"/>
                <a:ea typeface="Open Sans"/>
                <a:cs typeface="Open Sans"/>
              </a:rPr>
              <a:t>If he had done the appropriate pre-travel preparation, he would have been reminded of the correct procedures for medical emergencies and been prompted to keep copies of the relevant contact numbers</a:t>
            </a:r>
            <a:endParaRPr lang="en-US" sz="1700">
              <a:latin typeface="Arial"/>
            </a:endParaRPr>
          </a:p>
          <a:p>
            <a:endParaRPr lang="en-US" sz="1700" dirty="0">
              <a:latin typeface="Arial"/>
              <a:ea typeface="Open Sans"/>
              <a:cs typeface="Arial"/>
            </a:endParaRPr>
          </a:p>
        </p:txBody>
      </p:sp>
    </p:spTree>
    <p:extLst>
      <p:ext uri="{BB962C8B-B14F-4D97-AF65-F5344CB8AC3E}">
        <p14:creationId xmlns:p14="http://schemas.microsoft.com/office/powerpoint/2010/main" val="268594280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AEB4A-F3C9-E7FB-5163-251562CEB016}"/>
              </a:ext>
            </a:extLst>
          </p:cNvPr>
          <p:cNvSpPr>
            <a:spLocks noGrp="1"/>
          </p:cNvSpPr>
          <p:nvPr>
            <p:ph sz="half" idx="11"/>
          </p:nvPr>
        </p:nvSpPr>
        <p:spPr>
          <a:xfrm>
            <a:off x="429226" y="1993605"/>
            <a:ext cx="5469748" cy="4420924"/>
          </a:xfrm>
        </p:spPr>
        <p:txBody>
          <a:bodyPr vert="horz" lIns="91440" tIns="45720" rIns="91440" bIns="45720" rtlCol="0" anchor="t">
            <a:noAutofit/>
          </a:bodyPr>
          <a:lstStyle/>
          <a:p>
            <a:r>
              <a:rPr lang="en-GB" sz="1500" dirty="0">
                <a:latin typeface="Arial"/>
                <a:ea typeface="Open Sans"/>
                <a:cs typeface="Arial"/>
              </a:rPr>
              <a:t>An academic with an underlying health condition was travelling to the USA</a:t>
            </a:r>
            <a:endParaRPr lang="en-GB" sz="1500">
              <a:latin typeface="Arial" panose="020B0604020202020204" pitchFamily="34" charset="0"/>
              <a:cs typeface="Arial" panose="020B0604020202020204" pitchFamily="34" charset="0"/>
            </a:endParaRPr>
          </a:p>
          <a:p>
            <a:r>
              <a:rPr lang="en-GB" sz="1500" dirty="0">
                <a:latin typeface="Arial"/>
                <a:ea typeface="Open Sans"/>
                <a:cs typeface="Arial"/>
              </a:rPr>
              <a:t>He completed a risk assessment (including contingency planning for medical emergencies), declared his health condition to the University insurers who arranged additional cover, and booked flights and accommodation through Key Travel</a:t>
            </a:r>
          </a:p>
          <a:p>
            <a:r>
              <a:rPr lang="en-GB" sz="1500" dirty="0">
                <a:latin typeface="Arial"/>
                <a:ea typeface="Open Sans"/>
                <a:cs typeface="Arial"/>
              </a:rPr>
              <a:t>On his second day in the US he had a heart attack and was admitted to hospital</a:t>
            </a:r>
          </a:p>
          <a:p>
            <a:endParaRPr lang="en-GB" sz="1700" dirty="0">
              <a:solidFill>
                <a:srgbClr val="242424"/>
              </a:solidFill>
              <a:latin typeface="Arial"/>
              <a:ea typeface="Open Sans"/>
              <a:cs typeface="Calibri"/>
            </a:endParaRPr>
          </a:p>
          <a:p>
            <a:endParaRPr lang="en-GB" sz="1700" dirty="0">
              <a:latin typeface="Arial" panose="020B0604020202020204" pitchFamily="34" charset="0"/>
              <a:cs typeface="Arial" panose="020B0604020202020204" pitchFamily="34" charset="0"/>
            </a:endParaRPr>
          </a:p>
          <a:p>
            <a:endParaRPr lang="en-GB" sz="1700" dirty="0">
              <a:latin typeface="Arial" panose="020B0604020202020204" pitchFamily="34" charset="0"/>
              <a:cs typeface="Arial" panose="020B0604020202020204" pitchFamily="34" charset="0"/>
            </a:endParaRPr>
          </a:p>
        </p:txBody>
      </p:sp>
      <p:sp>
        <p:nvSpPr>
          <p:cNvPr id="2" name="Content Placeholder 1">
            <a:extLst>
              <a:ext uri="{FF2B5EF4-FFF2-40B4-BE49-F238E27FC236}">
                <a16:creationId xmlns:a16="http://schemas.microsoft.com/office/drawing/2014/main" id="{7BC110B0-856A-AF98-0F1C-AE8411E6E42E}"/>
              </a:ext>
            </a:extLst>
          </p:cNvPr>
          <p:cNvSpPr>
            <a:spLocks noGrp="1"/>
          </p:cNvSpPr>
          <p:nvPr>
            <p:ph sz="half" idx="10"/>
          </p:nvPr>
        </p:nvSpPr>
        <p:spPr>
          <a:xfrm>
            <a:off x="6199456" y="4536830"/>
            <a:ext cx="5640517" cy="1814565"/>
          </a:xfrm>
          <a:ln w="19050">
            <a:solidFill>
              <a:srgbClr val="00BDB6"/>
            </a:solidFill>
          </a:ln>
        </p:spPr>
        <p:txBody>
          <a:bodyPr lIns="91440" tIns="45720" rIns="91440" bIns="45720" anchor="t">
            <a:normAutofit lnSpcReduction="10000"/>
          </a:bodyPr>
          <a:lstStyle/>
          <a:p>
            <a:pPr marL="0" indent="0">
              <a:buNone/>
            </a:pPr>
            <a:r>
              <a:rPr lang="en-US" sz="2000" b="1" dirty="0">
                <a:latin typeface="Arial"/>
                <a:ea typeface="Open Sans"/>
                <a:cs typeface="Arial"/>
              </a:rPr>
              <a:t>The University's travel safety provisions give you excellent support in a medical emergency, taking care of practicalities so you can concentrate on getting better.</a:t>
            </a:r>
            <a:endParaRPr lang="en-US" sz="2000" b="1" dirty="0">
              <a:latin typeface="Arial"/>
              <a:cs typeface="Arial"/>
            </a:endParaRPr>
          </a:p>
        </p:txBody>
      </p:sp>
      <p:sp>
        <p:nvSpPr>
          <p:cNvPr id="18" name="Title 3">
            <a:extLst>
              <a:ext uri="{FF2B5EF4-FFF2-40B4-BE49-F238E27FC236}">
                <a16:creationId xmlns:a16="http://schemas.microsoft.com/office/drawing/2014/main" id="{36823EB8-F904-D7F3-D662-B5B5DEBEEC34}"/>
              </a:ext>
            </a:extLst>
          </p:cNvPr>
          <p:cNvSpPr txBox="1">
            <a:spLocks/>
          </p:cNvSpPr>
          <p:nvPr/>
        </p:nvSpPr>
        <p:spPr>
          <a:xfrm>
            <a:off x="429226" y="914215"/>
            <a:ext cx="10537583" cy="503726"/>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3000" b="0" i="0" kern="1200">
                <a:solidFill>
                  <a:schemeClr val="tx1">
                    <a:lumMod val="50000"/>
                  </a:schemeClr>
                </a:solidFill>
                <a:latin typeface="Bitter Medium" pitchFamily="2" charset="77"/>
                <a:ea typeface="+mj-ea"/>
                <a:cs typeface="Arial" panose="020B0604020202020204" pitchFamily="34" charset="0"/>
              </a:defRPr>
            </a:lvl1pPr>
          </a:lstStyle>
          <a:p>
            <a:r>
              <a:rPr lang="en-US" i="1" dirty="0">
                <a:latin typeface="Bitter Medium"/>
                <a:cs typeface="Arial"/>
              </a:rPr>
              <a:t>Travel support case study #4 – medical emergency fully covered</a:t>
            </a:r>
          </a:p>
        </p:txBody>
      </p:sp>
      <p:sp>
        <p:nvSpPr>
          <p:cNvPr id="8" name="Content Placeholder 1">
            <a:extLst>
              <a:ext uri="{FF2B5EF4-FFF2-40B4-BE49-F238E27FC236}">
                <a16:creationId xmlns:a16="http://schemas.microsoft.com/office/drawing/2014/main" id="{7BC110B0-856A-AF98-0F1C-AE8411E6E42E}"/>
              </a:ext>
            </a:extLst>
          </p:cNvPr>
          <p:cNvSpPr txBox="1">
            <a:spLocks/>
          </p:cNvSpPr>
          <p:nvPr/>
        </p:nvSpPr>
        <p:spPr>
          <a:xfrm>
            <a:off x="6199456" y="1784838"/>
            <a:ext cx="3734254" cy="2670783"/>
          </a:xfrm>
          <a:prstGeom prst="rect">
            <a:avLst/>
          </a:prstGeom>
        </p:spPr>
        <p:txBody>
          <a:bodyPr vert="horz" lIns="91440" tIns="45720" rIns="91440" bIns="45720" rtlCol="0" anchor="t">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800" b="0" i="0" kern="12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Arial" panose="020B0604020202020204" pitchFamily="34" charset="0"/>
              <a:ea typeface="Open Sans"/>
              <a:cs typeface="Arial" panose="020B0604020202020204" pitchFamily="34" charset="0"/>
            </a:endParaRPr>
          </a:p>
        </p:txBody>
      </p:sp>
      <p:sp>
        <p:nvSpPr>
          <p:cNvPr id="6" name="Content Placeholder 2">
            <a:extLst>
              <a:ext uri="{FF2B5EF4-FFF2-40B4-BE49-F238E27FC236}">
                <a16:creationId xmlns:a16="http://schemas.microsoft.com/office/drawing/2014/main" id="{A3CB5E8F-74C9-EAC3-00B0-07EA7A6A18AC}"/>
              </a:ext>
            </a:extLst>
          </p:cNvPr>
          <p:cNvSpPr txBox="1">
            <a:spLocks/>
          </p:cNvSpPr>
          <p:nvPr/>
        </p:nvSpPr>
        <p:spPr>
          <a:xfrm>
            <a:off x="6093078" y="1989430"/>
            <a:ext cx="5469748" cy="4358294"/>
          </a:xfrm>
          <a:prstGeom prst="rect">
            <a:avLst/>
          </a:prstGeom>
        </p:spPr>
        <p:txBody>
          <a:bodyPr vert="horz" lIns="91440" tIns="45720" rIns="91440" bIns="45720" rtlCol="0" anchor="t">
            <a:no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800" b="0" i="0" kern="12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solidFill>
                  <a:srgbClr val="242424"/>
                </a:solidFill>
                <a:latin typeface="Arial"/>
                <a:ea typeface="Open Sans"/>
                <a:cs typeface="Calibri"/>
              </a:rPr>
              <a:t>Because he was fully insured, taking account of his underlying medical condition, all his medical bills were resolved without any involvement from him</a:t>
            </a:r>
            <a:endParaRPr lang="en-GB" sz="1500">
              <a:solidFill>
                <a:srgbClr val="242424"/>
              </a:solidFill>
              <a:latin typeface="Arial"/>
              <a:cs typeface="Calibri"/>
            </a:endParaRPr>
          </a:p>
          <a:p>
            <a:r>
              <a:rPr lang="en-GB" sz="1500" dirty="0">
                <a:solidFill>
                  <a:srgbClr val="242424"/>
                </a:solidFill>
                <a:latin typeface="Arial"/>
                <a:ea typeface="Open Sans"/>
                <a:cs typeface="Calibri"/>
              </a:rPr>
              <a:t>Key Travel were able to amend bookings, saving stress for him and his wife who was travelling with him, and the insurers paid for the costs of his wife's extended stay</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121322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AEB4A-F3C9-E7FB-5163-251562CEB016}"/>
              </a:ext>
            </a:extLst>
          </p:cNvPr>
          <p:cNvSpPr>
            <a:spLocks noGrp="1"/>
          </p:cNvSpPr>
          <p:nvPr>
            <p:ph sz="half" idx="11"/>
          </p:nvPr>
        </p:nvSpPr>
        <p:spPr>
          <a:xfrm>
            <a:off x="429226" y="1784838"/>
            <a:ext cx="5469748" cy="4629691"/>
          </a:xfrm>
        </p:spPr>
        <p:txBody>
          <a:bodyPr vert="horz" lIns="91440" tIns="45720" rIns="91440" bIns="45720" rtlCol="0" anchor="t">
            <a:noAutofit/>
          </a:bodyPr>
          <a:lstStyle/>
          <a:p>
            <a:r>
              <a:rPr lang="en-GB" sz="1700" dirty="0">
                <a:latin typeface="Arial"/>
                <a:ea typeface="Open Sans"/>
                <a:cs typeface="Arial"/>
              </a:rPr>
              <a:t>When Russia’s war against Ukraine started, there were a number of MML students in Russia, doing their year abroad</a:t>
            </a:r>
            <a:endParaRPr lang="en-US" sz="1700">
              <a:latin typeface="Arial"/>
              <a:ea typeface="Open Sans"/>
              <a:cs typeface="Arial"/>
            </a:endParaRPr>
          </a:p>
          <a:p>
            <a:r>
              <a:rPr lang="en-GB" sz="1700" dirty="0">
                <a:latin typeface="Arial"/>
                <a:ea typeface="Open Sans"/>
                <a:cs typeface="Arial"/>
              </a:rPr>
              <a:t>All flights were cancelled so the students were stranded in a hostile country</a:t>
            </a:r>
            <a:endParaRPr lang="en-US" sz="1700">
              <a:latin typeface="Arial"/>
              <a:ea typeface="Open Sans"/>
              <a:cs typeface="Arial"/>
            </a:endParaRPr>
          </a:p>
          <a:p>
            <a:r>
              <a:rPr lang="en-GB" sz="1700" dirty="0">
                <a:latin typeface="Arial"/>
                <a:ea typeface="Open Sans"/>
                <a:cs typeface="Arial"/>
              </a:rPr>
              <a:t>The University paid for its emergency response service to help the students get out by train, bus and other routes</a:t>
            </a:r>
          </a:p>
          <a:p>
            <a:r>
              <a:rPr lang="en-GB" sz="1700" dirty="0">
                <a:latin typeface="Arial"/>
                <a:ea typeface="Open Sans"/>
                <a:cs typeface="Arial"/>
              </a:rPr>
              <a:t>Because the department held excellent, up-to-date contact details for all students, they were all safely extracted from Russia within 72 hours</a:t>
            </a:r>
            <a:endParaRPr lang="en-GB" sz="1700" dirty="0"/>
          </a:p>
        </p:txBody>
      </p:sp>
      <p:sp>
        <p:nvSpPr>
          <p:cNvPr id="2" name="Content Placeholder 1">
            <a:extLst>
              <a:ext uri="{FF2B5EF4-FFF2-40B4-BE49-F238E27FC236}">
                <a16:creationId xmlns:a16="http://schemas.microsoft.com/office/drawing/2014/main" id="{7BC110B0-856A-AF98-0F1C-AE8411E6E42E}"/>
              </a:ext>
            </a:extLst>
          </p:cNvPr>
          <p:cNvSpPr>
            <a:spLocks noGrp="1"/>
          </p:cNvSpPr>
          <p:nvPr>
            <p:ph sz="half" idx="10"/>
          </p:nvPr>
        </p:nvSpPr>
        <p:spPr>
          <a:xfrm>
            <a:off x="6199456" y="4536830"/>
            <a:ext cx="5807530" cy="1814565"/>
          </a:xfrm>
          <a:ln w="19050">
            <a:solidFill>
              <a:srgbClr val="00BDB6"/>
            </a:solidFill>
          </a:ln>
        </p:spPr>
        <p:txBody>
          <a:bodyPr lIns="91440" tIns="45720" rIns="91440" bIns="45720" anchor="t">
            <a:normAutofit fontScale="85000" lnSpcReduction="10000"/>
          </a:bodyPr>
          <a:lstStyle/>
          <a:p>
            <a:pPr marL="0" indent="0">
              <a:buNone/>
            </a:pPr>
            <a:r>
              <a:rPr lang="en-US" sz="2400" b="1" dirty="0">
                <a:latin typeface="Arial"/>
                <a:ea typeface="Open Sans"/>
                <a:cs typeface="Arial"/>
              </a:rPr>
              <a:t>Having accurate and easily accessible contact details means we can act quickly and effectively in an urgent situation to keep our people safe</a:t>
            </a:r>
            <a:endParaRPr lang="en-US" sz="2400" b="1">
              <a:latin typeface="Arial"/>
              <a:cs typeface="Arial"/>
            </a:endParaRPr>
          </a:p>
        </p:txBody>
      </p:sp>
      <p:pic>
        <p:nvPicPr>
          <p:cNvPr id="5" name="Picture 4" descr="Train traveling through snowy forest"/>
          <p:cNvPicPr>
            <a:picLocks noChangeAspect="1"/>
          </p:cNvPicPr>
          <p:nvPr/>
        </p:nvPicPr>
        <p:blipFill>
          <a:blip r:embed="rId3"/>
          <a:stretch>
            <a:fillRect/>
          </a:stretch>
        </p:blipFill>
        <p:spPr>
          <a:xfrm>
            <a:off x="7384179" y="1878039"/>
            <a:ext cx="3549613" cy="2366408"/>
          </a:xfrm>
          <a:prstGeom prst="rect">
            <a:avLst/>
          </a:prstGeom>
        </p:spPr>
      </p:pic>
      <p:sp>
        <p:nvSpPr>
          <p:cNvPr id="18" name="Title 3">
            <a:extLst>
              <a:ext uri="{FF2B5EF4-FFF2-40B4-BE49-F238E27FC236}">
                <a16:creationId xmlns:a16="http://schemas.microsoft.com/office/drawing/2014/main" id="{36823EB8-F904-D7F3-D662-B5B5DEBEEC34}"/>
              </a:ext>
            </a:extLst>
          </p:cNvPr>
          <p:cNvSpPr txBox="1">
            <a:spLocks/>
          </p:cNvSpPr>
          <p:nvPr/>
        </p:nvSpPr>
        <p:spPr>
          <a:xfrm>
            <a:off x="429226" y="914215"/>
            <a:ext cx="10631528" cy="503726"/>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3000" b="0" i="0" kern="1200">
                <a:solidFill>
                  <a:schemeClr val="tx1">
                    <a:lumMod val="50000"/>
                  </a:schemeClr>
                </a:solidFill>
                <a:latin typeface="Bitter Medium" pitchFamily="2" charset="77"/>
                <a:ea typeface="+mj-ea"/>
                <a:cs typeface="Arial" panose="020B0604020202020204" pitchFamily="34" charset="0"/>
              </a:defRPr>
            </a:lvl1pPr>
          </a:lstStyle>
          <a:p>
            <a:r>
              <a:rPr lang="en-US" i="1" dirty="0">
                <a:latin typeface="Bitter Medium"/>
                <a:cs typeface="Arial"/>
              </a:rPr>
              <a:t>Travel support case study #5 – getting students out of Russia</a:t>
            </a:r>
          </a:p>
        </p:txBody>
      </p:sp>
    </p:spTree>
    <p:extLst>
      <p:ext uri="{BB962C8B-B14F-4D97-AF65-F5344CB8AC3E}">
        <p14:creationId xmlns:p14="http://schemas.microsoft.com/office/powerpoint/2010/main" val="136332203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7AEB4A-F3C9-E7FB-5163-251562CEB016}"/>
              </a:ext>
            </a:extLst>
          </p:cNvPr>
          <p:cNvSpPr>
            <a:spLocks noGrp="1"/>
          </p:cNvSpPr>
          <p:nvPr>
            <p:ph sz="half" idx="11"/>
          </p:nvPr>
        </p:nvSpPr>
        <p:spPr>
          <a:xfrm>
            <a:off x="429226" y="1784838"/>
            <a:ext cx="5469748" cy="4629691"/>
          </a:xfrm>
        </p:spPr>
        <p:txBody>
          <a:bodyPr vert="horz" lIns="91440" tIns="45720" rIns="91440" bIns="45720" rtlCol="0" anchor="t">
            <a:noAutofit/>
          </a:bodyPr>
          <a:lstStyle/>
          <a:p>
            <a:r>
              <a:rPr lang="en-GB" dirty="0">
                <a:latin typeface="Arial"/>
                <a:ea typeface="Open Sans"/>
                <a:cs typeface="Arial"/>
              </a:rPr>
              <a:t>When hostilities broke out in Israel and Gaza in October 2023, the University did not know how many academics were in the region and might be in danger</a:t>
            </a:r>
          </a:p>
          <a:p>
            <a:r>
              <a:rPr lang="en-GB" dirty="0">
                <a:latin typeface="Arial"/>
                <a:ea typeface="Open Sans"/>
                <a:cs typeface="Arial"/>
              </a:rPr>
              <a:t>It took three days to find and contact all the University members in affected countries</a:t>
            </a:r>
            <a:endParaRPr lang="en-US" dirty="0">
              <a:latin typeface="Arial"/>
              <a:ea typeface="Open Sans"/>
              <a:cs typeface="Arial"/>
            </a:endParaRPr>
          </a:p>
          <a:p>
            <a:r>
              <a:rPr lang="en-GB" dirty="0">
                <a:latin typeface="Arial"/>
                <a:ea typeface="Open Sans"/>
                <a:cs typeface="Arial"/>
              </a:rPr>
              <a:t>If they had all used Peregrine Foresight to record their travel, the University would have had instant access to their destination and contact details and could have got help faster to those who needed it</a:t>
            </a:r>
            <a:endParaRPr lang="en-GB" dirty="0">
              <a:latin typeface="Arial"/>
              <a:cs typeface="Arial"/>
            </a:endParaRPr>
          </a:p>
        </p:txBody>
      </p:sp>
      <p:sp>
        <p:nvSpPr>
          <p:cNvPr id="2" name="Content Placeholder 1">
            <a:extLst>
              <a:ext uri="{FF2B5EF4-FFF2-40B4-BE49-F238E27FC236}">
                <a16:creationId xmlns:a16="http://schemas.microsoft.com/office/drawing/2014/main" id="{7BC110B0-856A-AF98-0F1C-AE8411E6E42E}"/>
              </a:ext>
            </a:extLst>
          </p:cNvPr>
          <p:cNvSpPr>
            <a:spLocks noGrp="1"/>
          </p:cNvSpPr>
          <p:nvPr>
            <p:ph sz="half" idx="10"/>
          </p:nvPr>
        </p:nvSpPr>
        <p:spPr>
          <a:xfrm>
            <a:off x="6199456" y="4536830"/>
            <a:ext cx="5640517" cy="1814565"/>
          </a:xfrm>
          <a:ln w="19050">
            <a:solidFill>
              <a:srgbClr val="00BDB6"/>
            </a:solidFill>
          </a:ln>
        </p:spPr>
        <p:txBody>
          <a:bodyPr lIns="91440" tIns="45720" rIns="91440" bIns="45720" anchor="t">
            <a:normAutofit fontScale="92500"/>
          </a:bodyPr>
          <a:lstStyle/>
          <a:p>
            <a:pPr marL="0" indent="0">
              <a:buNone/>
            </a:pPr>
            <a:r>
              <a:rPr lang="en-US" sz="2400" b="1" dirty="0">
                <a:latin typeface="Arial"/>
                <a:ea typeface="Open Sans"/>
                <a:cs typeface="Arial"/>
              </a:rPr>
              <a:t>Without accurate and easily accessible contact details, it is harder to get help to people in an emergency</a:t>
            </a:r>
            <a:endParaRPr lang="en-US" sz="2400" b="1">
              <a:latin typeface="Arial"/>
              <a:cs typeface="Arial"/>
            </a:endParaRPr>
          </a:p>
        </p:txBody>
      </p:sp>
      <p:pic>
        <p:nvPicPr>
          <p:cNvPr id="5" name="Picture 4" descr="Person working on papers"/>
          <p:cNvPicPr>
            <a:picLocks noChangeAspect="1"/>
          </p:cNvPicPr>
          <p:nvPr/>
        </p:nvPicPr>
        <p:blipFill>
          <a:blip r:embed="rId3"/>
          <a:stretch>
            <a:fillRect/>
          </a:stretch>
        </p:blipFill>
        <p:spPr>
          <a:xfrm>
            <a:off x="7744374" y="1878039"/>
            <a:ext cx="2829222" cy="2366408"/>
          </a:xfrm>
          <a:prstGeom prst="rect">
            <a:avLst/>
          </a:prstGeom>
        </p:spPr>
      </p:pic>
      <p:sp>
        <p:nvSpPr>
          <p:cNvPr id="18" name="Title 3">
            <a:extLst>
              <a:ext uri="{FF2B5EF4-FFF2-40B4-BE49-F238E27FC236}">
                <a16:creationId xmlns:a16="http://schemas.microsoft.com/office/drawing/2014/main" id="{36823EB8-F904-D7F3-D662-B5B5DEBEEC34}"/>
              </a:ext>
            </a:extLst>
          </p:cNvPr>
          <p:cNvSpPr txBox="1">
            <a:spLocks/>
          </p:cNvSpPr>
          <p:nvPr/>
        </p:nvSpPr>
        <p:spPr>
          <a:xfrm>
            <a:off x="429226" y="914215"/>
            <a:ext cx="10631528" cy="503726"/>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3000" b="0" i="0" kern="1200">
                <a:solidFill>
                  <a:schemeClr val="tx1">
                    <a:lumMod val="50000"/>
                  </a:schemeClr>
                </a:solidFill>
                <a:latin typeface="Bitter Medium" pitchFamily="2" charset="77"/>
                <a:ea typeface="+mj-ea"/>
                <a:cs typeface="Arial" panose="020B0604020202020204" pitchFamily="34" charset="0"/>
              </a:defRPr>
            </a:lvl1pPr>
          </a:lstStyle>
          <a:p>
            <a:r>
              <a:rPr lang="en-US" i="1" dirty="0">
                <a:latin typeface="Bitter Medium"/>
                <a:cs typeface="Arial"/>
              </a:rPr>
              <a:t>Travel support case study #6 – sudden conflict in the Middle East</a:t>
            </a:r>
          </a:p>
        </p:txBody>
      </p:sp>
    </p:spTree>
    <p:extLst>
      <p:ext uri="{BB962C8B-B14F-4D97-AF65-F5344CB8AC3E}">
        <p14:creationId xmlns:p14="http://schemas.microsoft.com/office/powerpoint/2010/main" val="4136461130"/>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E293C6A35DF540A0DDED3C5F5E159F" ma:contentTypeVersion="18" ma:contentTypeDescription="Create a new document." ma:contentTypeScope="" ma:versionID="6358aa50cb094539f97c469f293854ef">
  <xsd:schema xmlns:xsd="http://www.w3.org/2001/XMLSchema" xmlns:xs="http://www.w3.org/2001/XMLSchema" xmlns:p="http://schemas.microsoft.com/office/2006/metadata/properties" xmlns:ns3="f1b4e65b-02d2-493c-a5de-0ff567e355aa" xmlns:ns4="fe9cdad9-076f-4c3b-bb7f-fc9a0274448b" targetNamespace="http://schemas.microsoft.com/office/2006/metadata/properties" ma:root="true" ma:fieldsID="63125c6025d98153d61491e775b95ab5" ns3:_="" ns4:_="">
    <xsd:import namespace="f1b4e65b-02d2-493c-a5de-0ff567e355aa"/>
    <xsd:import namespace="fe9cdad9-076f-4c3b-bb7f-fc9a0274448b"/>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b4e65b-02d2-493c-a5de-0ff567e355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e9cdad9-076f-4c3b-bb7f-fc9a027444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1b4e65b-02d2-493c-a5de-0ff567e355aa" xsi:nil="true"/>
  </documentManagement>
</p:properties>
</file>

<file path=customXml/itemProps1.xml><?xml version="1.0" encoding="utf-8"?>
<ds:datastoreItem xmlns:ds="http://schemas.openxmlformats.org/officeDocument/2006/customXml" ds:itemID="{C62EB619-E2AC-41AD-BDFC-52C1D60BD0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b4e65b-02d2-493c-a5de-0ff567e355aa"/>
    <ds:schemaRef ds:uri="fe9cdad9-076f-4c3b-bb7f-fc9a027444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4971EF-82B3-4046-810C-F302C2329F7B}">
  <ds:schemaRefs>
    <ds:schemaRef ds:uri="http://schemas.microsoft.com/sharepoint/v3/contenttype/forms"/>
  </ds:schemaRefs>
</ds:datastoreItem>
</file>

<file path=customXml/itemProps3.xml><?xml version="1.0" encoding="utf-8"?>
<ds:datastoreItem xmlns:ds="http://schemas.openxmlformats.org/officeDocument/2006/customXml" ds:itemID="{A3EF53F3-09F1-48C5-89A5-F217B3CDDDE8}">
  <ds:schemaRefs>
    <ds:schemaRef ds:uri="http://schemas.microsoft.com/office/infopath/2007/PartnerControls"/>
    <ds:schemaRef ds:uri="http://purl.org/dc/dcmitype/"/>
    <ds:schemaRef ds:uri="http://purl.org/dc/terms/"/>
    <ds:schemaRef ds:uri="fe9cdad9-076f-4c3b-bb7f-fc9a0274448b"/>
    <ds:schemaRef ds:uri="http://schemas.openxmlformats.org/package/2006/metadata/core-properties"/>
    <ds:schemaRef ds:uri="http://purl.org/dc/elements/1.1/"/>
    <ds:schemaRef ds:uri="http://schemas.microsoft.com/office/2006/documentManagement/types"/>
    <ds:schemaRef ds:uri="f1b4e65b-02d2-493c-a5de-0ff567e355aa"/>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871</Words>
  <Application>Microsoft Office PowerPoint</Application>
  <PresentationFormat>Widescreen</PresentationFormat>
  <Paragraphs>39</Paragraphs>
  <Slides>6</Slides>
  <Notes>6</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Cambridge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Weale</dc:creator>
  <cp:lastModifiedBy>Gillian Weale</cp:lastModifiedBy>
  <cp:revision>4</cp:revision>
  <dcterms:created xsi:type="dcterms:W3CDTF">2024-04-29T08:30:54Z</dcterms:created>
  <dcterms:modified xsi:type="dcterms:W3CDTF">2025-01-28T10:16:00Z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0x010100EFE293C6A35DF540A0DDED3C5F5E159F</vt:lpwstr>
  </property>
</Properties>
</file>